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sldIdLst>
    <p:sldId id="257" r:id="rId5"/>
    <p:sldId id="265" r:id="rId6"/>
    <p:sldId id="259" r:id="rId7"/>
    <p:sldId id="260" r:id="rId8"/>
    <p:sldId id="263" r:id="rId9"/>
    <p:sldId id="268" r:id="rId10"/>
    <p:sldId id="264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aamloze sectie" id="{E30DA0DA-AB36-4F69-AC57-EBDF785E09E2}">
          <p14:sldIdLst>
            <p14:sldId id="257"/>
            <p14:sldId id="265"/>
            <p14:sldId id="259"/>
            <p14:sldId id="260"/>
            <p14:sldId id="263"/>
            <p14:sldId id="268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38B1855-1B75-4FBE-930C-398BA8C253C6}" styleName="Stijl, thema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Stijl, gemiddeld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301B821-A1FF-4177-AEE7-76D212191A09}" styleName="Stijl, gemiddeld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Stijl, licht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S::m.drabbe@helicon.nl::b9b1a049-6b87-453c-9d4e-1b3ea0ffd634" providerId="AD" clId="Web-{03264F58-5E2E-4DF1-A630-53B34ADDFD37}"/>
    <pc:docChg chg="modSld">
      <pc:chgData name="Marieke Drabbe" userId="S::m.drabbe@helicon.nl::b9b1a049-6b87-453c-9d4e-1b3ea0ffd634" providerId="AD" clId="Web-{03264F58-5E2E-4DF1-A630-53B34ADDFD37}" dt="2019-05-15T09:17:35.711" v="22"/>
      <pc:docMkLst>
        <pc:docMk/>
      </pc:docMkLst>
      <pc:sldChg chg="modSp">
        <pc:chgData name="Marieke Drabbe" userId="S::m.drabbe@helicon.nl::b9b1a049-6b87-453c-9d4e-1b3ea0ffd634" providerId="AD" clId="Web-{03264F58-5E2E-4DF1-A630-53B34ADDFD37}" dt="2019-05-15T09:17:28.711" v="17" actId="20577"/>
        <pc:sldMkLst>
          <pc:docMk/>
          <pc:sldMk cId="83892022" sldId="260"/>
        </pc:sldMkLst>
        <pc:spChg chg="mod">
          <ac:chgData name="Marieke Drabbe" userId="S::m.drabbe@helicon.nl::b9b1a049-6b87-453c-9d4e-1b3ea0ffd634" providerId="AD" clId="Web-{03264F58-5E2E-4DF1-A630-53B34ADDFD37}" dt="2019-05-15T09:17:28.711" v="17" actId="20577"/>
          <ac:spMkLst>
            <pc:docMk/>
            <pc:sldMk cId="83892022" sldId="260"/>
            <ac:spMk id="10" creationId="{00000000-0000-0000-0000-000000000000}"/>
          </ac:spMkLst>
        </pc:spChg>
      </pc:sldChg>
      <pc:sldChg chg="addSp">
        <pc:chgData name="Marieke Drabbe" userId="S::m.drabbe@helicon.nl::b9b1a049-6b87-453c-9d4e-1b3ea0ffd634" providerId="AD" clId="Web-{03264F58-5E2E-4DF1-A630-53B34ADDFD37}" dt="2019-05-15T09:17:06.305" v="0"/>
        <pc:sldMkLst>
          <pc:docMk/>
          <pc:sldMk cId="2446642812" sldId="264"/>
        </pc:sldMkLst>
        <pc:spChg chg="add">
          <ac:chgData name="Marieke Drabbe" userId="S::m.drabbe@helicon.nl::b9b1a049-6b87-453c-9d4e-1b3ea0ffd634" providerId="AD" clId="Web-{03264F58-5E2E-4DF1-A630-53B34ADDFD37}" dt="2019-05-15T09:17:06.305" v="0"/>
          <ac:spMkLst>
            <pc:docMk/>
            <pc:sldMk cId="2446642812" sldId="264"/>
            <ac:spMk id="10" creationId="{C5635635-7B42-4FA0-8852-EB7C39A7E5FA}"/>
          </ac:spMkLst>
        </pc:spChg>
      </pc:sldChg>
      <pc:sldChg chg="modSp">
        <pc:chgData name="Marieke Drabbe" userId="S::m.drabbe@helicon.nl::b9b1a049-6b87-453c-9d4e-1b3ea0ffd634" providerId="AD" clId="Web-{03264F58-5E2E-4DF1-A630-53B34ADDFD37}" dt="2019-05-15T09:17:35.711" v="22"/>
        <pc:sldMkLst>
          <pc:docMk/>
          <pc:sldMk cId="2052387474" sldId="265"/>
        </pc:sldMkLst>
        <pc:graphicFrameChg chg="mod modGraphic">
          <ac:chgData name="Marieke Drabbe" userId="S::m.drabbe@helicon.nl::b9b1a049-6b87-453c-9d4e-1b3ea0ffd634" providerId="AD" clId="Web-{03264F58-5E2E-4DF1-A630-53B34ADDFD37}" dt="2019-05-15T09:17:35.711" v="22"/>
          <ac:graphicFrameMkLst>
            <pc:docMk/>
            <pc:sldMk cId="2052387474" sldId="265"/>
            <ac:graphicFrameMk id="6" creationId="{00000000-0000-0000-0000-000000000000}"/>
          </ac:graphicFrameMkLst>
        </pc:graphicFrameChg>
      </pc:sldChg>
    </pc:docChg>
  </pc:docChgLst>
  <pc:docChgLst>
    <pc:chgData name="Marieke Drabbe" userId="S::m.drabbe@helicon.nl::b9b1a049-6b87-453c-9d4e-1b3ea0ffd634" providerId="AD" clId="Web-{2B685882-FF91-422E-95DE-9D2CEEFF835E}"/>
    <pc:docChg chg="modSld">
      <pc:chgData name="Marieke Drabbe" userId="S::m.drabbe@helicon.nl::b9b1a049-6b87-453c-9d4e-1b3ea0ffd634" providerId="AD" clId="Web-{2B685882-FF91-422E-95DE-9D2CEEFF835E}" dt="2019-05-16T08:34:52.859" v="4" actId="20577"/>
      <pc:docMkLst>
        <pc:docMk/>
      </pc:docMkLst>
      <pc:sldChg chg="modSp">
        <pc:chgData name="Marieke Drabbe" userId="S::m.drabbe@helicon.nl::b9b1a049-6b87-453c-9d4e-1b3ea0ffd634" providerId="AD" clId="Web-{2B685882-FF91-422E-95DE-9D2CEEFF835E}" dt="2019-05-16T08:34:52.093" v="2" actId="20577"/>
        <pc:sldMkLst>
          <pc:docMk/>
          <pc:sldMk cId="2052387474" sldId="265"/>
        </pc:sldMkLst>
        <pc:spChg chg="mod">
          <ac:chgData name="Marieke Drabbe" userId="S::m.drabbe@helicon.nl::b9b1a049-6b87-453c-9d4e-1b3ea0ffd634" providerId="AD" clId="Web-{2B685882-FF91-422E-95DE-9D2CEEFF835E}" dt="2019-05-16T08:34:52.093" v="2" actId="20577"/>
          <ac:spMkLst>
            <pc:docMk/>
            <pc:sldMk cId="2052387474" sldId="265"/>
            <ac:spMk id="17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0A03D128-DDFD-4AF5-A2A8-B15C90F17176}"/>
    <pc:docChg chg="modSld">
      <pc:chgData name="Marieke Drabbe" userId="b9b1a049-6b87-453c-9d4e-1b3ea0ffd634" providerId="ADAL" clId="{0A03D128-DDFD-4AF5-A2A8-B15C90F17176}" dt="2020-07-10T14:18:36.467" v="1" actId="20577"/>
      <pc:docMkLst>
        <pc:docMk/>
      </pc:docMkLst>
      <pc:sldChg chg="modSp mod">
        <pc:chgData name="Marieke Drabbe" userId="b9b1a049-6b87-453c-9d4e-1b3ea0ffd634" providerId="ADAL" clId="{0A03D128-DDFD-4AF5-A2A8-B15C90F17176}" dt="2020-07-10T14:18:36.467" v="1" actId="20577"/>
        <pc:sldMkLst>
          <pc:docMk/>
          <pc:sldMk cId="83892022" sldId="260"/>
        </pc:sldMkLst>
        <pc:spChg chg="mod">
          <ac:chgData name="Marieke Drabbe" userId="b9b1a049-6b87-453c-9d4e-1b3ea0ffd634" providerId="ADAL" clId="{0A03D128-DDFD-4AF5-A2A8-B15C90F17176}" dt="2020-07-10T14:18:36.467" v="1" actId="20577"/>
          <ac:spMkLst>
            <pc:docMk/>
            <pc:sldMk cId="83892022" sldId="260"/>
            <ac:spMk id="10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C5164109-41F8-4076-BDDE-0C481364AB0A}"/>
    <pc:docChg chg="addSld delSld modSld modSection">
      <pc:chgData name="Marieke Drabbe" userId="b9b1a049-6b87-453c-9d4e-1b3ea0ffd634" providerId="ADAL" clId="{C5164109-41F8-4076-BDDE-0C481364AB0A}" dt="2020-06-05T14:04:45.842" v="18" actId="20577"/>
      <pc:docMkLst>
        <pc:docMk/>
      </pc:docMkLst>
      <pc:sldChg chg="modSp">
        <pc:chgData name="Marieke Drabbe" userId="b9b1a049-6b87-453c-9d4e-1b3ea0ffd634" providerId="ADAL" clId="{C5164109-41F8-4076-BDDE-0C481364AB0A}" dt="2020-06-05T14:04:26.080" v="12"/>
        <pc:sldMkLst>
          <pc:docMk/>
          <pc:sldMk cId="3491648649" sldId="257"/>
        </pc:sldMkLst>
        <pc:spChg chg="mod">
          <ac:chgData name="Marieke Drabbe" userId="b9b1a049-6b87-453c-9d4e-1b3ea0ffd634" providerId="ADAL" clId="{C5164109-41F8-4076-BDDE-0C481364AB0A}" dt="2020-06-05T14:04:26.080" v="12"/>
          <ac:spMkLst>
            <pc:docMk/>
            <pc:sldMk cId="3491648649" sldId="257"/>
            <ac:spMk id="11" creationId="{00000000-0000-0000-0000-000000000000}"/>
          </ac:spMkLst>
        </pc:spChg>
        <pc:spChg chg="mod">
          <ac:chgData name="Marieke Drabbe" userId="b9b1a049-6b87-453c-9d4e-1b3ea0ffd634" providerId="ADAL" clId="{C5164109-41F8-4076-BDDE-0C481364AB0A}" dt="2020-06-05T14:04:26.080" v="12"/>
          <ac:spMkLst>
            <pc:docMk/>
            <pc:sldMk cId="3491648649" sldId="257"/>
            <ac:spMk id="10245" creationId="{00000000-0000-0000-0000-000000000000}"/>
          </ac:spMkLst>
        </pc:spChg>
      </pc:sldChg>
      <pc:sldChg chg="modSp">
        <pc:chgData name="Marieke Drabbe" userId="b9b1a049-6b87-453c-9d4e-1b3ea0ffd634" providerId="ADAL" clId="{C5164109-41F8-4076-BDDE-0C481364AB0A}" dt="2020-06-05T14:04:26.080" v="12"/>
        <pc:sldMkLst>
          <pc:docMk/>
          <pc:sldMk cId="2898902124" sldId="259"/>
        </pc:sldMkLst>
        <pc:spChg chg="mod">
          <ac:chgData name="Marieke Drabbe" userId="b9b1a049-6b87-453c-9d4e-1b3ea0ffd634" providerId="ADAL" clId="{C5164109-41F8-4076-BDDE-0C481364AB0A}" dt="2020-06-05T14:04:26.080" v="12"/>
          <ac:spMkLst>
            <pc:docMk/>
            <pc:sldMk cId="2898902124" sldId="259"/>
            <ac:spMk id="19" creationId="{00000000-0000-0000-0000-000000000000}"/>
          </ac:spMkLst>
        </pc:spChg>
      </pc:sldChg>
      <pc:sldChg chg="modSp mod">
        <pc:chgData name="Marieke Drabbe" userId="b9b1a049-6b87-453c-9d4e-1b3ea0ffd634" providerId="ADAL" clId="{C5164109-41F8-4076-BDDE-0C481364AB0A}" dt="2020-06-05T13:25:23.645" v="8" actId="14100"/>
        <pc:sldMkLst>
          <pc:docMk/>
          <pc:sldMk cId="83892022" sldId="260"/>
        </pc:sldMkLst>
        <pc:spChg chg="mod">
          <ac:chgData name="Marieke Drabbe" userId="b9b1a049-6b87-453c-9d4e-1b3ea0ffd634" providerId="ADAL" clId="{C5164109-41F8-4076-BDDE-0C481364AB0A}" dt="2020-06-05T13:25:23.645" v="8" actId="14100"/>
          <ac:spMkLst>
            <pc:docMk/>
            <pc:sldMk cId="83892022" sldId="260"/>
            <ac:spMk id="10" creationId="{00000000-0000-0000-0000-000000000000}"/>
          </ac:spMkLst>
        </pc:spChg>
        <pc:picChg chg="mod">
          <ac:chgData name="Marieke Drabbe" userId="b9b1a049-6b87-453c-9d4e-1b3ea0ffd634" providerId="ADAL" clId="{C5164109-41F8-4076-BDDE-0C481364AB0A}" dt="2020-06-05T13:25:18.029" v="6" actId="1076"/>
          <ac:picMkLst>
            <pc:docMk/>
            <pc:sldMk cId="83892022" sldId="260"/>
            <ac:picMk id="14" creationId="{00000000-0000-0000-0000-000000000000}"/>
          </ac:picMkLst>
        </pc:picChg>
      </pc:sldChg>
      <pc:sldChg chg="del">
        <pc:chgData name="Marieke Drabbe" userId="b9b1a049-6b87-453c-9d4e-1b3ea0ffd634" providerId="ADAL" clId="{C5164109-41F8-4076-BDDE-0C481364AB0A}" dt="2020-06-05T13:24:52.459" v="4" actId="47"/>
        <pc:sldMkLst>
          <pc:docMk/>
          <pc:sldMk cId="268224060" sldId="262"/>
        </pc:sldMkLst>
      </pc:sldChg>
      <pc:sldChg chg="modSp mod">
        <pc:chgData name="Marieke Drabbe" userId="b9b1a049-6b87-453c-9d4e-1b3ea0ffd634" providerId="ADAL" clId="{C5164109-41F8-4076-BDDE-0C481364AB0A}" dt="2020-06-05T14:04:40.269" v="16" actId="20577"/>
        <pc:sldMkLst>
          <pc:docMk/>
          <pc:sldMk cId="1752962136" sldId="263"/>
        </pc:sldMkLst>
        <pc:spChg chg="mod">
          <ac:chgData name="Marieke Drabbe" userId="b9b1a049-6b87-453c-9d4e-1b3ea0ffd634" providerId="ADAL" clId="{C5164109-41F8-4076-BDDE-0C481364AB0A}" dt="2020-06-05T14:04:40.269" v="16" actId="20577"/>
          <ac:spMkLst>
            <pc:docMk/>
            <pc:sldMk cId="1752962136" sldId="263"/>
            <ac:spMk id="8" creationId="{00000000-0000-0000-0000-000000000000}"/>
          </ac:spMkLst>
        </pc:spChg>
        <pc:spChg chg="mod">
          <ac:chgData name="Marieke Drabbe" userId="b9b1a049-6b87-453c-9d4e-1b3ea0ffd634" providerId="ADAL" clId="{C5164109-41F8-4076-BDDE-0C481364AB0A}" dt="2020-06-05T14:04:26.080" v="12"/>
          <ac:spMkLst>
            <pc:docMk/>
            <pc:sldMk cId="1752962136" sldId="263"/>
            <ac:spMk id="10" creationId="{00000000-0000-0000-0000-000000000000}"/>
          </ac:spMkLst>
        </pc:spChg>
      </pc:sldChg>
      <pc:sldChg chg="modSp">
        <pc:chgData name="Marieke Drabbe" userId="b9b1a049-6b87-453c-9d4e-1b3ea0ffd634" providerId="ADAL" clId="{C5164109-41F8-4076-BDDE-0C481364AB0A}" dt="2020-06-05T14:04:26.080" v="12"/>
        <pc:sldMkLst>
          <pc:docMk/>
          <pc:sldMk cId="2446642812" sldId="264"/>
        </pc:sldMkLst>
        <pc:spChg chg="mod">
          <ac:chgData name="Marieke Drabbe" userId="b9b1a049-6b87-453c-9d4e-1b3ea0ffd634" providerId="ADAL" clId="{C5164109-41F8-4076-BDDE-0C481364AB0A}" dt="2020-06-05T14:04:26.080" v="12"/>
          <ac:spMkLst>
            <pc:docMk/>
            <pc:sldMk cId="2446642812" sldId="264"/>
            <ac:spMk id="12" creationId="{00000000-0000-0000-0000-000000000000}"/>
          </ac:spMkLst>
        </pc:spChg>
      </pc:sldChg>
      <pc:sldChg chg="modSp mod">
        <pc:chgData name="Marieke Drabbe" userId="b9b1a049-6b87-453c-9d4e-1b3ea0ffd634" providerId="ADAL" clId="{C5164109-41F8-4076-BDDE-0C481364AB0A}" dt="2020-06-05T14:04:31.949" v="14" actId="20577"/>
        <pc:sldMkLst>
          <pc:docMk/>
          <pc:sldMk cId="2052387474" sldId="265"/>
        </pc:sldMkLst>
        <pc:spChg chg="mod">
          <ac:chgData name="Marieke Drabbe" userId="b9b1a049-6b87-453c-9d4e-1b3ea0ffd634" providerId="ADAL" clId="{C5164109-41F8-4076-BDDE-0C481364AB0A}" dt="2020-06-05T14:04:26.080" v="12"/>
          <ac:spMkLst>
            <pc:docMk/>
            <pc:sldMk cId="2052387474" sldId="265"/>
            <ac:spMk id="13" creationId="{00000000-0000-0000-0000-000000000000}"/>
          </ac:spMkLst>
        </pc:spChg>
        <pc:spChg chg="mod">
          <ac:chgData name="Marieke Drabbe" userId="b9b1a049-6b87-453c-9d4e-1b3ea0ffd634" providerId="ADAL" clId="{C5164109-41F8-4076-BDDE-0C481364AB0A}" dt="2020-06-05T14:04:26.080" v="12"/>
          <ac:spMkLst>
            <pc:docMk/>
            <pc:sldMk cId="2052387474" sldId="265"/>
            <ac:spMk id="17" creationId="{00000000-0000-0000-0000-000000000000}"/>
          </ac:spMkLst>
        </pc:spChg>
        <pc:graphicFrameChg chg="mod modGraphic">
          <ac:chgData name="Marieke Drabbe" userId="b9b1a049-6b87-453c-9d4e-1b3ea0ffd634" providerId="ADAL" clId="{C5164109-41F8-4076-BDDE-0C481364AB0A}" dt="2020-06-05T14:04:31.949" v="14" actId="20577"/>
          <ac:graphicFrameMkLst>
            <pc:docMk/>
            <pc:sldMk cId="2052387474" sldId="265"/>
            <ac:graphicFrameMk id="6" creationId="{00000000-0000-0000-0000-000000000000}"/>
          </ac:graphicFrameMkLst>
        </pc:graphicFrameChg>
      </pc:sldChg>
      <pc:sldChg chg="modSp add mod">
        <pc:chgData name="Marieke Drabbe" userId="b9b1a049-6b87-453c-9d4e-1b3ea0ffd634" providerId="ADAL" clId="{C5164109-41F8-4076-BDDE-0C481364AB0A}" dt="2020-06-05T14:04:45.842" v="18" actId="20577"/>
        <pc:sldMkLst>
          <pc:docMk/>
          <pc:sldMk cId="2429038155" sldId="268"/>
        </pc:sldMkLst>
        <pc:spChg chg="mod">
          <ac:chgData name="Marieke Drabbe" userId="b9b1a049-6b87-453c-9d4e-1b3ea0ffd634" providerId="ADAL" clId="{C5164109-41F8-4076-BDDE-0C481364AB0A}" dt="2020-06-05T14:04:26.080" v="12"/>
          <ac:spMkLst>
            <pc:docMk/>
            <pc:sldMk cId="2429038155" sldId="268"/>
            <ac:spMk id="2" creationId="{00000000-0000-0000-0000-000000000000}"/>
          </ac:spMkLst>
        </pc:spChg>
        <pc:spChg chg="mod">
          <ac:chgData name="Marieke Drabbe" userId="b9b1a049-6b87-453c-9d4e-1b3ea0ffd634" providerId="ADAL" clId="{C5164109-41F8-4076-BDDE-0C481364AB0A}" dt="2020-06-05T14:04:45.842" v="18" actId="20577"/>
          <ac:spMkLst>
            <pc:docMk/>
            <pc:sldMk cId="2429038155" sldId="268"/>
            <ac:spMk id="3" creationId="{0EF5C59D-F48A-4C4A-A9A5-9A6BCF60283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222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2461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115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6434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4564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258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0023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8724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1378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084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8620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013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7778" y="4732862"/>
            <a:ext cx="2719036" cy="1812691"/>
          </a:xfrm>
          <a:prstGeom prst="rect">
            <a:avLst/>
          </a:prstGeom>
        </p:spPr>
      </p:pic>
      <p:sp>
        <p:nvSpPr>
          <p:cNvPr id="10242" name="Titel 1"/>
          <p:cNvSpPr>
            <a:spLocks noGrp="1"/>
          </p:cNvSpPr>
          <p:nvPr>
            <p:ph type="title"/>
          </p:nvPr>
        </p:nvSpPr>
        <p:spPr>
          <a:xfrm>
            <a:off x="579950" y="539259"/>
            <a:ext cx="10515600" cy="643655"/>
          </a:xfrm>
        </p:spPr>
        <p:txBody>
          <a:bodyPr>
            <a:normAutofit fontScale="90000"/>
          </a:bodyPr>
          <a:lstStyle/>
          <a:p>
            <a:r>
              <a:rPr lang="nl-NL"/>
              <a:t>IBS De leefbare stad – periode 1</a:t>
            </a:r>
            <a:br>
              <a:rPr lang="nl-NL"/>
            </a:br>
            <a:r>
              <a:rPr lang="nl-NL" sz="3600" i="1"/>
              <a:t>specialisatie Stad en wijk</a:t>
            </a:r>
          </a:p>
        </p:txBody>
      </p:sp>
      <p:pic>
        <p:nvPicPr>
          <p:cNvPr id="10243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12" b="16871"/>
          <a:stretch/>
        </p:blipFill>
        <p:spPr>
          <a:xfrm>
            <a:off x="10567193" y="119928"/>
            <a:ext cx="1573213" cy="816428"/>
          </a:xfrm>
        </p:spPr>
      </p:pic>
      <p:sp>
        <p:nvSpPr>
          <p:cNvPr id="10244" name="Tekstvak 2"/>
          <p:cNvSpPr txBox="1">
            <a:spLocks noChangeArrowheads="1"/>
          </p:cNvSpPr>
          <p:nvPr/>
        </p:nvSpPr>
        <p:spPr bwMode="auto">
          <a:xfrm>
            <a:off x="2135189" y="1557338"/>
            <a:ext cx="792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>
              <a:latin typeface="Arial" panose="020B0604020202020204" pitchFamily="34" charset="0"/>
            </a:endParaRPr>
          </a:p>
        </p:txBody>
      </p:sp>
      <p:sp>
        <p:nvSpPr>
          <p:cNvPr id="10245" name="Tekstvak 4"/>
          <p:cNvSpPr txBox="1">
            <a:spLocks noChangeArrowheads="1"/>
          </p:cNvSpPr>
          <p:nvPr/>
        </p:nvSpPr>
        <p:spPr bwMode="auto">
          <a:xfrm>
            <a:off x="579950" y="1688326"/>
            <a:ext cx="5401924" cy="44875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+mn-lt"/>
              </a:rPr>
              <a:t>Integrale beroepssituatie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In deze opdracht krijg je te maken met een ingewikkeld krachtenveld. Je gaat werken aan een casus waarbij diverse partijen verschillende belangen hebben. 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Je gaat een beleidsadvies schrijven over een vraagstuk op het gebied van leefbaarheid (in en om de stad). Je werkt in multidisciplinaire teams. Dit wil zeggen; het beleidsadvies wordt vanuit verschillende (minimaal twee) specialisaties geschreven.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Voor een goed beleidsadvies moet je op de hoogte zijn van de actuele ontwikkelingen. Hiervoor doen jullie desk- en field research. Je kijkt welke ontwikkelingen belangrijk zijn voor de leefbaarheid van de stad. Ook zoek je contact met jullie stakeholders voor inhoudelijke afstemming. 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Aan het einde van de periode organiseer je een activiteit waarin jullie het advies presenteren aan de stakeholders. </a:t>
            </a:r>
          </a:p>
        </p:txBody>
      </p:sp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1" name="Tekstvak 5"/>
          <p:cNvSpPr txBox="1">
            <a:spLocks noChangeArrowheads="1"/>
          </p:cNvSpPr>
          <p:nvPr/>
        </p:nvSpPr>
        <p:spPr bwMode="auto">
          <a:xfrm>
            <a:off x="6251273" y="1685203"/>
            <a:ext cx="5576289" cy="137268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+mn-lt"/>
              </a:rPr>
              <a:t>Opdracht</a:t>
            </a:r>
            <a:endParaRPr lang="nl-NL" altLang="nl-NL" sz="1400" dirty="0">
              <a:latin typeface="+mn-lt"/>
            </a:endParaRPr>
          </a:p>
          <a:p>
            <a:pPr>
              <a:buNone/>
            </a:pPr>
            <a:r>
              <a:rPr lang="nl-NL" sz="1600" dirty="0"/>
              <a:t>In een multidisciplinaire team schrijf je een beleidsadvies over een vraagstuk rond leefbaarheid in en om de stad. Je organiseert een activiteit waarin jullie het advies presenteren aan de stakeholders.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6251273" y="3217033"/>
            <a:ext cx="5401924" cy="1323439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/>
              <a:t>Voorwaarden</a:t>
            </a:r>
          </a:p>
          <a:p>
            <a:pPr lvl="0"/>
            <a:r>
              <a:rPr lang="nl-NL" sz="1600">
                <a:solidFill>
                  <a:schemeClr val="tx1"/>
                </a:solidFill>
                <a:latin typeface="Calibri" panose="020F0502020204030204" pitchFamily="34" charset="0"/>
              </a:rPr>
              <a:t>- Je doet desk- en fieldresearch om op de hoogte te zijn van de actuele ontwikkelingen</a:t>
            </a:r>
          </a:p>
          <a:p>
            <a:r>
              <a:rPr lang="nl-NL" sz="1600">
                <a:solidFill>
                  <a:schemeClr val="tx1"/>
                </a:solidFill>
                <a:latin typeface="Calibri" panose="020F0502020204030204" pitchFamily="34" charset="0"/>
              </a:rPr>
              <a:t>- Je stemt inhoudelijk af met stakeholders</a:t>
            </a:r>
          </a:p>
          <a:p>
            <a:r>
              <a:rPr lang="nl-NL" sz="1600">
                <a:solidFill>
                  <a:schemeClr val="tx1"/>
                </a:solidFill>
                <a:latin typeface="Calibri" panose="020F0502020204030204" pitchFamily="34" charset="0"/>
              </a:rPr>
              <a:t>- Een multidisciplinaire team</a:t>
            </a:r>
          </a:p>
        </p:txBody>
      </p:sp>
      <p:sp>
        <p:nvSpPr>
          <p:cNvPr id="17" name="Rechthoek 16"/>
          <p:cNvSpPr/>
          <p:nvPr/>
        </p:nvSpPr>
        <p:spPr>
          <a:xfrm>
            <a:off x="10136183" y="6216646"/>
            <a:ext cx="1760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IBS-SEM-LBS-S43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648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12" b="16871"/>
          <a:stretch/>
        </p:blipFill>
        <p:spPr>
          <a:xfrm>
            <a:off x="10567193" y="119928"/>
            <a:ext cx="1573213" cy="816428"/>
          </a:xfrm>
        </p:spPr>
      </p:pic>
      <p:sp>
        <p:nvSpPr>
          <p:cNvPr id="10244" name="Tekstvak 2"/>
          <p:cNvSpPr txBox="1">
            <a:spLocks noChangeArrowheads="1"/>
          </p:cNvSpPr>
          <p:nvPr/>
        </p:nvSpPr>
        <p:spPr bwMode="auto">
          <a:xfrm>
            <a:off x="2135189" y="1557338"/>
            <a:ext cx="792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>
              <a:latin typeface="Arial" panose="020B0604020202020204" pitchFamily="34" charset="0"/>
            </a:endParaRPr>
          </a:p>
        </p:txBody>
      </p:sp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3" name="Tekstvak 12"/>
          <p:cNvSpPr txBox="1"/>
          <p:nvPr/>
        </p:nvSpPr>
        <p:spPr>
          <a:xfrm>
            <a:off x="684707" y="1899191"/>
            <a:ext cx="5616013" cy="107721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Toetsen </a:t>
            </a:r>
          </a:p>
          <a:p>
            <a:pPr eaLnBrk="1" hangingPunct="1">
              <a:defRPr/>
            </a:pPr>
            <a:r>
              <a:rPr lang="nl-NL" sz="1600" dirty="0"/>
              <a:t>Dit IBS wordt afgerond met 3 </a:t>
            </a:r>
            <a:r>
              <a:rPr lang="nl-NL" sz="1600" dirty="0" err="1"/>
              <a:t>toetsmomenten</a:t>
            </a:r>
            <a:r>
              <a:rPr lang="nl-NL" sz="1600" dirty="0"/>
              <a:t>: kennistoets, beleidsadvies en </a:t>
            </a:r>
            <a:r>
              <a:rPr lang="nl-NL" sz="1600" dirty="0" err="1"/>
              <a:t>Pecha</a:t>
            </a:r>
            <a:r>
              <a:rPr lang="nl-NL" sz="1600" dirty="0"/>
              <a:t> </a:t>
            </a:r>
            <a:r>
              <a:rPr lang="nl-NL" sz="1600" dirty="0" err="1"/>
              <a:t>Kucha</a:t>
            </a:r>
            <a:r>
              <a:rPr lang="nl-NL" sz="1600" dirty="0"/>
              <a:t> presentatie. In onderstaande tabel is een overzicht van de toetsen weergegeven. 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6674876" y="1900696"/>
            <a:ext cx="4678922" cy="241181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Leerdoelen bij dit IBS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600" dirty="0"/>
              <a:t>Je kunt de basisbegrippen behorende bij deze beroepssituatie uitleggen en toepassen. 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nl-NL" sz="1600" dirty="0"/>
              <a:t>Je kunt een analyse maken op basis van door desk-en fieldresearch verzamelde gegevens . </a:t>
            </a:r>
          </a:p>
          <a:p>
            <a:pPr marL="342900" lvl="0" indent="-342900">
              <a:buFont typeface="+mj-lt"/>
              <a:buAutoNum type="arabicPeriod"/>
            </a:pPr>
            <a:r>
              <a:rPr lang="nl-NL" sz="1600" dirty="0"/>
              <a:t>Je kunt op basis van je analyse een beleidsadvies opstellen.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sz="1600" dirty="0"/>
              <a:t>Je kunt je beleidsadvies op professionele wijze presenteren. </a:t>
            </a:r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392542"/>
              </p:ext>
            </p:extLst>
          </p:nvPr>
        </p:nvGraphicFramePr>
        <p:xfrm>
          <a:off x="684707" y="3351526"/>
          <a:ext cx="5616013" cy="2865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3345">
                  <a:extLst>
                    <a:ext uri="{9D8B030D-6E8A-4147-A177-3AD203B41FA5}">
                      <a16:colId xmlns:a16="http://schemas.microsoft.com/office/drawing/2014/main" val="2948095846"/>
                    </a:ext>
                  </a:extLst>
                </a:gridCol>
                <a:gridCol w="1042312">
                  <a:extLst>
                    <a:ext uri="{9D8B030D-6E8A-4147-A177-3AD203B41FA5}">
                      <a16:colId xmlns:a16="http://schemas.microsoft.com/office/drawing/2014/main" val="2488055331"/>
                    </a:ext>
                  </a:extLst>
                </a:gridCol>
                <a:gridCol w="1636952">
                  <a:extLst>
                    <a:ext uri="{9D8B030D-6E8A-4147-A177-3AD203B41FA5}">
                      <a16:colId xmlns:a16="http://schemas.microsoft.com/office/drawing/2014/main" val="2935927962"/>
                    </a:ext>
                  </a:extLst>
                </a:gridCol>
                <a:gridCol w="1523404">
                  <a:extLst>
                    <a:ext uri="{9D8B030D-6E8A-4147-A177-3AD203B41FA5}">
                      <a16:colId xmlns:a16="http://schemas.microsoft.com/office/drawing/2014/main" val="22746699"/>
                    </a:ext>
                  </a:extLst>
                </a:gridCol>
              </a:tblGrid>
              <a:tr h="237369">
                <a:tc>
                  <a:txBody>
                    <a:bodyPr/>
                    <a:lstStyle/>
                    <a:p>
                      <a:r>
                        <a:rPr lang="nl-NL" sz="1400" b="1" dirty="0"/>
                        <a:t>Toetsen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Kennistoets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Beleidsadvies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err="1"/>
                        <a:t>Pecha</a:t>
                      </a:r>
                      <a:r>
                        <a:rPr lang="nl-NL" sz="1400" baseline="0"/>
                        <a:t> </a:t>
                      </a:r>
                      <a:r>
                        <a:rPr lang="nl-NL" sz="1400" baseline="0" err="1"/>
                        <a:t>Kucha</a:t>
                      </a:r>
                      <a:r>
                        <a:rPr lang="nl-NL" sz="1400" baseline="0"/>
                        <a:t> presentatie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968079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Bijbehorende</a:t>
                      </a:r>
                      <a:r>
                        <a:rPr lang="nl-NL" sz="1400" b="1" baseline="0"/>
                        <a:t> leerdoelen</a:t>
                      </a:r>
                      <a:endParaRPr lang="nl-NL" sz="1400" b="1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Nr. 1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Nr. 2</a:t>
                      </a:r>
                      <a:r>
                        <a:rPr lang="nl-NL" sz="1400" baseline="0"/>
                        <a:t> t/m 3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Nr. 4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618041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Duur toets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 uur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42235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Weging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2x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098924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Cesuur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66% =</a:t>
                      </a:r>
                      <a:r>
                        <a:rPr lang="nl-NL" sz="1400" baseline="0"/>
                        <a:t> 5,5 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60%</a:t>
                      </a:r>
                      <a:r>
                        <a:rPr lang="nl-NL" sz="1400" baseline="0"/>
                        <a:t> = 5,5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60%</a:t>
                      </a:r>
                      <a:r>
                        <a:rPr lang="nl-NL" sz="1400" baseline="0"/>
                        <a:t> = 5,5 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2749802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Resultaat 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Cijfer 1-10 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/>
                        <a:t>Cijfer 1-10 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/>
                        <a:t>Cijfer 1-10 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2987609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Plaats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School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5509403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Samenwerking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Individueel</a:t>
                      </a:r>
                      <a:r>
                        <a:rPr lang="nl-NL" sz="1400" baseline="0"/>
                        <a:t> 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Groep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Groep/Individueel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3246985"/>
                  </a:ext>
                </a:extLst>
              </a:tr>
            </a:tbl>
          </a:graphicData>
        </a:graphic>
      </p:graphicFrame>
      <p:sp>
        <p:nvSpPr>
          <p:cNvPr id="12" name="Rechthoek 11"/>
          <p:cNvSpPr/>
          <p:nvPr/>
        </p:nvSpPr>
        <p:spPr>
          <a:xfrm>
            <a:off x="10136183" y="6216646"/>
            <a:ext cx="1760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IBS-SEM-LBS-S43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IBS De leefbare stad</a:t>
            </a:r>
            <a:br>
              <a:rPr lang="nl-NL"/>
            </a:br>
            <a:r>
              <a:rPr lang="nl-NL" sz="3600" i="1"/>
              <a:t>specialisatie Stad en wijk</a:t>
            </a:r>
          </a:p>
        </p:txBody>
      </p:sp>
      <p:pic>
        <p:nvPicPr>
          <p:cNvPr id="15" name="Afbeelding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911" y="4665883"/>
            <a:ext cx="2720798" cy="1782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387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12" b="17861"/>
          <a:stretch/>
        </p:blipFill>
        <p:spPr>
          <a:xfrm>
            <a:off x="10459387" y="138233"/>
            <a:ext cx="1573213" cy="772887"/>
          </a:xfrm>
        </p:spPr>
      </p:pic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6251274" y="1999334"/>
            <a:ext cx="4431625" cy="1323439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/>
              <a:t>Ondernemerschapscompetenties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/>
              <a:t>Marktgericht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/>
              <a:t>Sociale oriëntatie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/>
              <a:t>Empathie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/>
              <a:t>Flexibiliteit </a:t>
            </a:r>
            <a:endParaRPr lang="nl-NL" sz="1400" b="1"/>
          </a:p>
        </p:txBody>
      </p:sp>
      <p:sp>
        <p:nvSpPr>
          <p:cNvPr id="19" name="Tekstvak 18"/>
          <p:cNvSpPr txBox="1"/>
          <p:nvPr/>
        </p:nvSpPr>
        <p:spPr>
          <a:xfrm>
            <a:off x="845419" y="1998712"/>
            <a:ext cx="4870986" cy="255454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Leervragen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Hoe breng je de verschillende belangen van de stakeholders in kaart?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Hoe zetten jullie verschillende belangen om in een advies dat richting geeft aan de leefbaarheid in en om de stad?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Aan wie wil je het advies presenteren en aan wie laat je het zien?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Hoe draagt jouw beleidsadvies bij aan het verbeteren van de leefomgeving?</a:t>
            </a: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948" y="3916333"/>
            <a:ext cx="2690707" cy="2690707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10136183" y="6216646"/>
            <a:ext cx="1760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IBS-SEM-LBS-S43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IBS De leefbare stad</a:t>
            </a:r>
            <a:br>
              <a:rPr lang="nl-NL"/>
            </a:br>
            <a:r>
              <a:rPr lang="nl-NL" sz="3600" i="1"/>
              <a:t>specialisatie Stad en wijk</a:t>
            </a:r>
          </a:p>
        </p:txBody>
      </p:sp>
    </p:spTree>
    <p:extLst>
      <p:ext uri="{BB962C8B-B14F-4D97-AF65-F5344CB8AC3E}">
        <p14:creationId xmlns:p14="http://schemas.microsoft.com/office/powerpoint/2010/main" val="2898902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2593" y="4481967"/>
            <a:ext cx="1398584" cy="1734679"/>
          </a:xfrm>
          <a:prstGeom prst="rect">
            <a:avLst/>
          </a:prstGeom>
        </p:spPr>
      </p:pic>
      <p:pic>
        <p:nvPicPr>
          <p:cNvPr id="10243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12" b="17861"/>
          <a:stretch/>
        </p:blipFill>
        <p:spPr>
          <a:xfrm>
            <a:off x="10459387" y="138233"/>
            <a:ext cx="1573213" cy="772887"/>
          </a:xfrm>
        </p:spPr>
      </p:pic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2" name="Tekstvak 9"/>
          <p:cNvSpPr txBox="1">
            <a:spLocks noChangeArrowheads="1"/>
          </p:cNvSpPr>
          <p:nvPr/>
        </p:nvSpPr>
        <p:spPr bwMode="auto">
          <a:xfrm>
            <a:off x="1110291" y="1917580"/>
            <a:ext cx="4820886" cy="233910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800" b="1">
                <a:solidFill>
                  <a:srgbClr val="0070C0"/>
                </a:solidFill>
                <a:latin typeface="+mn-lt"/>
              </a:rPr>
              <a:t>Kennistoets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60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>
                <a:latin typeface="+mn-lt"/>
              </a:rPr>
              <a:t>De kennistoets gaat over de theorie die betrekking heeft op deze IBS.  In deze kennistoets wordt leerdoel 1 getoetst. Bij dit leerdoel horen verschillende succescriteria. Deze vind je hiernaast.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60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>
                <a:latin typeface="+mn-lt"/>
              </a:rPr>
              <a:t>De vragen zullen gaan over deze succescriteria. Leer hiervoor met de aangeboden lessen en bronnen. </a:t>
            </a:r>
          </a:p>
        </p:txBody>
      </p:sp>
      <p:sp>
        <p:nvSpPr>
          <p:cNvPr id="10" name="Tekstvak 9"/>
          <p:cNvSpPr txBox="1">
            <a:spLocks noChangeArrowheads="1"/>
          </p:cNvSpPr>
          <p:nvPr/>
        </p:nvSpPr>
        <p:spPr bwMode="auto">
          <a:xfrm>
            <a:off x="6539007" y="1931084"/>
            <a:ext cx="5357594" cy="37856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600" b="1" dirty="0">
                <a:latin typeface="+mn-lt"/>
              </a:rPr>
              <a:t>Succescriteria leerdoel 1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>
                <a:latin typeface="+mn-lt"/>
              </a:rPr>
              <a:t>1.1 Je kunt de aangeboden begrippen voor ‘Stad en wijk’ uitleggen en toepassen. </a:t>
            </a:r>
            <a:endParaRPr lang="nl-NL" sz="1600" dirty="0">
              <a:latin typeface="+mn-lt"/>
              <a:cs typeface="Calibri"/>
            </a:endParaRPr>
          </a:p>
          <a:p>
            <a:pPr>
              <a:spcBef>
                <a:spcPts val="0"/>
              </a:spcBef>
              <a:buNone/>
            </a:pPr>
            <a:r>
              <a:rPr lang="nl-NL" sz="1600" dirty="0"/>
              <a:t>1.2 Je kunt de aangeboden begrippen voor ‘Theoretisch kader’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/>
              <a:t>1.3 Je kunt de aangeboden begrippen voor ‘Onderzoeksmethodes’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/>
              <a:t>1.4 Je kunt de aangeboden begrippen voor ‘Innovatie’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/>
              <a:t>1.5 </a:t>
            </a:r>
            <a:r>
              <a:rPr lang="nl-NL" sz="1600" dirty="0"/>
              <a:t>Je kunt de aangeboden begrippen voor ‘Groen in de stad’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/>
              <a:t>1.6 Je kunt de aangeboden begrippen voor ‘</a:t>
            </a:r>
            <a:r>
              <a:rPr lang="nl-NL" sz="1600" dirty="0" err="1"/>
              <a:t>SDG’s</a:t>
            </a:r>
            <a:r>
              <a:rPr lang="nl-NL" sz="1600" dirty="0"/>
              <a:t>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/>
              <a:t>1.7 Je kunt de aangeboden begrippen voor ‘Gedragsverandering’ uitleggen en toepassen.</a:t>
            </a:r>
          </a:p>
        </p:txBody>
      </p:sp>
      <p:sp>
        <p:nvSpPr>
          <p:cNvPr id="13" name="Rechthoek 12"/>
          <p:cNvSpPr/>
          <p:nvPr/>
        </p:nvSpPr>
        <p:spPr>
          <a:xfrm>
            <a:off x="10136183" y="6216646"/>
            <a:ext cx="1760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IBS-SEM-LBS-S43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IBS De leefbare stad</a:t>
            </a:r>
            <a:br>
              <a:rPr lang="nl-NL"/>
            </a:br>
            <a:r>
              <a:rPr lang="nl-NL" sz="3600" i="1"/>
              <a:t>specialisatie Stad en wijk</a:t>
            </a:r>
          </a:p>
        </p:txBody>
      </p:sp>
    </p:spTree>
    <p:extLst>
      <p:ext uri="{BB962C8B-B14F-4D97-AF65-F5344CB8AC3E}">
        <p14:creationId xmlns:p14="http://schemas.microsoft.com/office/powerpoint/2010/main" val="83892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8" name="Tekstvak 9"/>
          <p:cNvSpPr txBox="1">
            <a:spLocks noChangeArrowheads="1"/>
          </p:cNvSpPr>
          <p:nvPr/>
        </p:nvSpPr>
        <p:spPr bwMode="auto">
          <a:xfrm>
            <a:off x="735897" y="1676724"/>
            <a:ext cx="5570012" cy="135421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800" b="1" dirty="0">
                <a:solidFill>
                  <a:srgbClr val="0070C0"/>
                </a:solidFill>
                <a:latin typeface="+mn-lt"/>
              </a:rPr>
              <a:t>Beleidsadvies</a:t>
            </a:r>
          </a:p>
          <a:p>
            <a:pPr>
              <a:spcBef>
                <a:spcPct val="0"/>
              </a:spcBef>
              <a:buNone/>
            </a:pPr>
            <a:r>
              <a:rPr lang="nl-NL" altLang="nl-NL" sz="1600" dirty="0">
                <a:latin typeface="+mn-lt"/>
              </a:rPr>
              <a:t>Het beleidsadvies maak je</a:t>
            </a:r>
            <a:r>
              <a:rPr lang="nl-NL" sz="1600" dirty="0"/>
              <a:t> voor een vraagstuk over de leefbaarheid in en om de stad. </a:t>
            </a:r>
            <a:r>
              <a:rPr lang="nl-NL" altLang="nl-NL" sz="1600" dirty="0"/>
              <a:t>Met dit beleidsadvies </a:t>
            </a:r>
            <a:r>
              <a:rPr lang="nl-NL" altLang="nl-NL" sz="1600" dirty="0">
                <a:latin typeface="+mn-lt"/>
              </a:rPr>
              <a:t>worden leerdoelen 2 en 3 getoetst. Bij deze leerdoelen horen verschillende succescriteria. Deze vind je hieronder en hiernaast.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735897" y="3206721"/>
            <a:ext cx="5570012" cy="313932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nl-NL"/>
            </a:defPPr>
            <a:lvl1pPr>
              <a:spcBef>
                <a:spcPct val="0"/>
              </a:spcBef>
              <a:buFont typeface="Arial" panose="020B0604020202020204" pitchFamily="34" charset="0"/>
              <a:buNone/>
              <a:defRPr sz="1600" b="1"/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nl-NL" dirty="0">
                <a:solidFill>
                  <a:schemeClr val="tx1"/>
                </a:solidFill>
              </a:rPr>
              <a:t>Succescriteria leerdoel 2</a:t>
            </a:r>
          </a:p>
          <a:p>
            <a:pPr>
              <a:spcBef>
                <a:spcPts val="0"/>
              </a:spcBef>
            </a:pPr>
            <a:r>
              <a:rPr lang="nl-NL" sz="1400" b="0" dirty="0">
                <a:solidFill>
                  <a:schemeClr val="tx1"/>
                </a:solidFill>
              </a:rPr>
              <a:t>2.1 Je kunt een probleemstelling formuleren.</a:t>
            </a:r>
          </a:p>
          <a:p>
            <a:pPr>
              <a:spcBef>
                <a:spcPts val="0"/>
              </a:spcBef>
            </a:pPr>
            <a:r>
              <a:rPr lang="nl-NL" sz="1400" b="0" dirty="0">
                <a:solidFill>
                  <a:schemeClr val="tx1"/>
                </a:solidFill>
              </a:rPr>
              <a:t>2.2 Je kunt je gekozen methode van desk- en field research verantwoorden.</a:t>
            </a:r>
          </a:p>
          <a:p>
            <a:pPr>
              <a:spcBef>
                <a:spcPts val="0"/>
              </a:spcBef>
            </a:pPr>
            <a:r>
              <a:rPr lang="nl-NL" sz="1400" b="0" dirty="0">
                <a:solidFill>
                  <a:schemeClr val="tx1"/>
                </a:solidFill>
              </a:rPr>
              <a:t>2.3 Je kunt aan de hand van theorie uitleggen volgens welke stappen fieldresearch plaatsvindt.</a:t>
            </a:r>
          </a:p>
          <a:p>
            <a:pPr>
              <a:spcBef>
                <a:spcPts val="0"/>
              </a:spcBef>
            </a:pPr>
            <a:r>
              <a:rPr lang="nl-NL" sz="1400" b="0" dirty="0">
                <a:solidFill>
                  <a:schemeClr val="tx1"/>
                </a:solidFill>
              </a:rPr>
              <a:t>2.4 Je kunt op systematische wijze data verzamelen.</a:t>
            </a:r>
          </a:p>
          <a:p>
            <a:pPr>
              <a:spcBef>
                <a:spcPts val="0"/>
              </a:spcBef>
            </a:pPr>
            <a:r>
              <a:rPr lang="nl-NL" sz="1400" b="0" dirty="0">
                <a:solidFill>
                  <a:schemeClr val="tx1"/>
                </a:solidFill>
              </a:rPr>
              <a:t>2.5 Je kunt stapsgewijs de verzamelde data analyseren. </a:t>
            </a:r>
          </a:p>
          <a:p>
            <a:pPr>
              <a:spcBef>
                <a:spcPts val="0"/>
              </a:spcBef>
            </a:pPr>
            <a:r>
              <a:rPr lang="nl-NL" sz="1400" b="0" dirty="0">
                <a:solidFill>
                  <a:schemeClr val="tx1"/>
                </a:solidFill>
              </a:rPr>
              <a:t>2.6 Je kunt beschikbare bronnen gebruiken om relevante data te verkrijgen.</a:t>
            </a:r>
          </a:p>
          <a:p>
            <a:pPr>
              <a:spcBef>
                <a:spcPts val="0"/>
              </a:spcBef>
            </a:pPr>
            <a:r>
              <a:rPr lang="nl-NL" sz="1400" b="0" dirty="0">
                <a:solidFill>
                  <a:schemeClr val="tx1"/>
                </a:solidFill>
              </a:rPr>
              <a:t>2.7 Je kunt de meest relevante informatie uit je bronnen selecteren en een theoretisch kader schrijven. </a:t>
            </a:r>
          </a:p>
          <a:p>
            <a:pPr>
              <a:spcBef>
                <a:spcPts val="0"/>
              </a:spcBef>
            </a:pPr>
            <a:r>
              <a:rPr lang="nl-NL" sz="1400" b="0" dirty="0">
                <a:solidFill>
                  <a:schemeClr val="tx1"/>
                </a:solidFill>
              </a:rPr>
              <a:t>2.8 Je kunt het antwoord op je probleemstelling beargumenteren met behulp van je desk-en fieldresearch. </a:t>
            </a:r>
          </a:p>
        </p:txBody>
      </p:sp>
      <p:sp>
        <p:nvSpPr>
          <p:cNvPr id="10" name="Tekstvak 9"/>
          <p:cNvSpPr txBox="1">
            <a:spLocks noChangeArrowheads="1"/>
          </p:cNvSpPr>
          <p:nvPr/>
        </p:nvSpPr>
        <p:spPr bwMode="auto">
          <a:xfrm>
            <a:off x="6659592" y="1644374"/>
            <a:ext cx="5363073" cy="357020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600" b="1" dirty="0">
                <a:latin typeface="+mn-lt"/>
              </a:rPr>
              <a:t>Succescriteria leerdoel 3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3.1 Je kunt een compleet beleidsadvies opstellen.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3.2 Je kunt groene en/of duurzame elementen in je advies opnemen en dit beargumenteren.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3.3 Je kunt je advies onderbouwen op basis van je analyse.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3.4 Je kunt je advies opstellen conform geldende en passende wet- en regelgevingen.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3.5 Je kunt in je advies de verschillende onderdelen van het begrip ‘leefbaarheid’ onderscheiden.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3.6 Je kunt de ontwikkeling met betrekking tot leefbaarheid in een gebied verklaren.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3.7 Je kunt beargumenteren hoe je trends hebt vertaald in je advies.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3.8 Je kunt in je advies een interventie benoemen die gedragsverandering teweeg brengt.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3.9 Je kunt in je advies verbanden leggen tussen de verschillende onderdelen van ‘duurzame ontwikkeling’.</a:t>
            </a:r>
          </a:p>
        </p:txBody>
      </p:sp>
      <p:sp>
        <p:nvSpPr>
          <p:cNvPr id="13" name="Rechthoek 12"/>
          <p:cNvSpPr/>
          <p:nvPr/>
        </p:nvSpPr>
        <p:spPr>
          <a:xfrm>
            <a:off x="10136183" y="6216646"/>
            <a:ext cx="1760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IBS-SEM-LBS-S43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838200" y="195427"/>
            <a:ext cx="10515600" cy="1325563"/>
          </a:xfrm>
        </p:spPr>
        <p:txBody>
          <a:bodyPr>
            <a:normAutofit/>
          </a:bodyPr>
          <a:lstStyle/>
          <a:p>
            <a:r>
              <a:rPr lang="nl-NL"/>
              <a:t>IBS De leefbare stad – periode 1</a:t>
            </a:r>
            <a:br>
              <a:rPr lang="nl-NL"/>
            </a:br>
            <a:r>
              <a:rPr lang="nl-NL" sz="3600" i="1"/>
              <a:t>specialisatie Stad en wijk</a:t>
            </a:r>
          </a:p>
        </p:txBody>
      </p:sp>
    </p:spTree>
    <p:extLst>
      <p:ext uri="{BB962C8B-B14F-4D97-AF65-F5344CB8AC3E}">
        <p14:creationId xmlns:p14="http://schemas.microsoft.com/office/powerpoint/2010/main" val="1752962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2440" y="65445"/>
            <a:ext cx="11457892" cy="758281"/>
          </a:xfrm>
        </p:spPr>
        <p:txBody>
          <a:bodyPr>
            <a:normAutofit/>
          </a:bodyPr>
          <a:lstStyle/>
          <a:p>
            <a:r>
              <a:rPr lang="nl-NL" dirty="0"/>
              <a:t>Voorwaarde voor beoordeling beleidsadvies</a:t>
            </a:r>
          </a:p>
        </p:txBody>
      </p:sp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10136183" y="6216646"/>
            <a:ext cx="18582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IBS-SEM-DWI-X41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05" y="817393"/>
            <a:ext cx="4068622" cy="5760344"/>
          </a:xfrm>
          <a:prstGeom prst="rect">
            <a:avLst/>
          </a:prstGeom>
        </p:spPr>
      </p:pic>
      <p:pic>
        <p:nvPicPr>
          <p:cNvPr id="4098" name="Picture 2" descr="Afbeeldingsresultaat voor uitroepteken 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499" y="1572326"/>
            <a:ext cx="2294122" cy="2294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9">
            <a:extLst>
              <a:ext uri="{FF2B5EF4-FFF2-40B4-BE49-F238E27FC236}">
                <a16:creationId xmlns:a16="http://schemas.microsoft.com/office/drawing/2014/main" id="{0EF5C59D-F48A-4C4A-A9A5-9A6BCF602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5513" y="4232274"/>
            <a:ext cx="5224377" cy="110799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800" b="1" dirty="0">
                <a:solidFill>
                  <a:schemeClr val="accent5"/>
                </a:solidFill>
                <a:latin typeface="+mn-lt"/>
              </a:rPr>
              <a:t>Beleidsadvies</a:t>
            </a:r>
          </a:p>
          <a:p>
            <a:pPr>
              <a:spcBef>
                <a:spcPct val="0"/>
              </a:spcBef>
              <a:buNone/>
            </a:pPr>
            <a:r>
              <a:rPr lang="nl-NL" altLang="nl-NL" sz="1600" dirty="0">
                <a:latin typeface="+mn-lt"/>
                <a:cs typeface="Calibri"/>
              </a:rPr>
              <a:t>Het beleidsadvies wordt alleen beoordeeld als het aan de 'voorwaarden voor beoordeling' voldoet. De checklist hiervoor zie je hiernaast en is ook te downloaden in de Wiki.</a:t>
            </a:r>
          </a:p>
        </p:txBody>
      </p:sp>
    </p:spTree>
    <p:extLst>
      <p:ext uri="{BB962C8B-B14F-4D97-AF65-F5344CB8AC3E}">
        <p14:creationId xmlns:p14="http://schemas.microsoft.com/office/powerpoint/2010/main" val="2429038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8" name="Tekstvak 9"/>
          <p:cNvSpPr txBox="1">
            <a:spLocks noChangeArrowheads="1"/>
          </p:cNvSpPr>
          <p:nvPr/>
        </p:nvSpPr>
        <p:spPr bwMode="auto">
          <a:xfrm>
            <a:off x="838200" y="1934093"/>
            <a:ext cx="4820886" cy="135421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800" b="1" err="1">
                <a:solidFill>
                  <a:srgbClr val="0070C0"/>
                </a:solidFill>
                <a:latin typeface="+mn-lt"/>
              </a:rPr>
              <a:t>Pecha</a:t>
            </a:r>
            <a:r>
              <a:rPr lang="nl-NL" altLang="nl-NL" sz="1800" b="1">
                <a:solidFill>
                  <a:srgbClr val="0070C0"/>
                </a:solidFill>
                <a:latin typeface="+mn-lt"/>
              </a:rPr>
              <a:t> </a:t>
            </a:r>
            <a:r>
              <a:rPr lang="nl-NL" altLang="nl-NL" sz="1800" b="1" err="1">
                <a:solidFill>
                  <a:srgbClr val="0070C0"/>
                </a:solidFill>
                <a:latin typeface="+mn-lt"/>
              </a:rPr>
              <a:t>Kucha</a:t>
            </a:r>
            <a:r>
              <a:rPr lang="nl-NL" altLang="nl-NL" sz="1800" b="1">
                <a:solidFill>
                  <a:srgbClr val="0070C0"/>
                </a:solidFill>
                <a:latin typeface="+mn-lt"/>
              </a:rPr>
              <a:t> presentatie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>
                <a:latin typeface="+mn-lt"/>
              </a:rPr>
              <a:t>Je geeft een </a:t>
            </a:r>
            <a:r>
              <a:rPr lang="nl-NL" altLang="nl-NL" sz="1600" err="1">
                <a:latin typeface="+mn-lt"/>
              </a:rPr>
              <a:t>Pecha</a:t>
            </a:r>
            <a:r>
              <a:rPr lang="nl-NL" altLang="nl-NL" sz="1600">
                <a:latin typeface="+mn-lt"/>
              </a:rPr>
              <a:t> </a:t>
            </a:r>
            <a:r>
              <a:rPr lang="nl-NL" altLang="nl-NL" sz="1600" err="1">
                <a:latin typeface="+mn-lt"/>
              </a:rPr>
              <a:t>Kucha</a:t>
            </a:r>
            <a:r>
              <a:rPr lang="nl-NL" altLang="nl-NL" sz="1600">
                <a:latin typeface="+mn-lt"/>
              </a:rPr>
              <a:t> presentatie voor de betrokken stakeholders. Hiermee wordt leerdoel 4 getoetst.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>
                <a:latin typeface="+mn-lt"/>
              </a:rPr>
              <a:t>Kijk in het beoordelingsformulier voor de specifieke beoordelingscriteria. </a:t>
            </a:r>
          </a:p>
        </p:txBody>
      </p:sp>
      <p:sp>
        <p:nvSpPr>
          <p:cNvPr id="11" name="Rechthoek 10"/>
          <p:cNvSpPr/>
          <p:nvPr/>
        </p:nvSpPr>
        <p:spPr>
          <a:xfrm>
            <a:off x="10136183" y="6216646"/>
            <a:ext cx="1760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IBS-SEM-LBS-S43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Tijdelijke aanduiding voor inhoud 4"/>
          <p:cNvSpPr txBox="1">
            <a:spLocks noChangeArrowheads="1"/>
          </p:cNvSpPr>
          <p:nvPr/>
        </p:nvSpPr>
        <p:spPr bwMode="auto">
          <a:xfrm>
            <a:off x="6096000" y="1934093"/>
            <a:ext cx="5477882" cy="2037481"/>
          </a:xfrm>
          <a:prstGeom prst="rect">
            <a:avLst/>
          </a:prstGeom>
          <a:ln w="12700" cap="flat" cmpd="sng" algn="ctr">
            <a:solidFill>
              <a:schemeClr val="accent5"/>
            </a:solidFill>
            <a:prstDash val="solid"/>
            <a:miter lim="800000"/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 sz="1600" b="1" dirty="0">
                <a:latin typeface="+mn-lt"/>
              </a:rPr>
              <a:t>Succescriteria leerdoel 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4.1 Je kunt een professionele visuele ondersteuning bieden.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4.2 Je kunt de kern van je beleidsadvies verwoorden in je presentatie.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4.3 Je kunt aantonen hoe je met de presentatie aansluit bij de doelgroep.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4.4 Je kunt jouw advies op een overtuigende manier presenteren. </a:t>
            </a:r>
          </a:p>
        </p:txBody>
      </p:sp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838200" y="389411"/>
            <a:ext cx="10515600" cy="1325563"/>
          </a:xfrm>
        </p:spPr>
        <p:txBody>
          <a:bodyPr>
            <a:normAutofit/>
          </a:bodyPr>
          <a:lstStyle/>
          <a:p>
            <a:r>
              <a:rPr lang="nl-NL"/>
              <a:t>IBS De leefbare stad</a:t>
            </a:r>
            <a:br>
              <a:rPr lang="nl-NL"/>
            </a:br>
            <a:r>
              <a:rPr lang="nl-NL" sz="3600" i="1"/>
              <a:t>specialisatie Stad en wijk</a:t>
            </a: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217" y="3507429"/>
            <a:ext cx="3720861" cy="2790646"/>
          </a:xfrm>
          <a:prstGeom prst="rect">
            <a:avLst/>
          </a:prstGeom>
        </p:spPr>
      </p:pic>
      <p:sp>
        <p:nvSpPr>
          <p:cNvPr id="10" name="Tijdelijke aanduiding voor inhoud 4">
            <a:extLst>
              <a:ext uri="{FF2B5EF4-FFF2-40B4-BE49-F238E27FC236}">
                <a16:creationId xmlns:a16="http://schemas.microsoft.com/office/drawing/2014/main" id="{C5635635-7B42-4FA0-8852-EB7C39A7E5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5999" y="4179452"/>
            <a:ext cx="5477882" cy="1052596"/>
          </a:xfrm>
          <a:prstGeom prst="rect">
            <a:avLst/>
          </a:prstGeom>
          <a:ln w="12700" cap="flat" cmpd="sng" algn="ctr">
            <a:solidFill>
              <a:schemeClr val="accent5"/>
            </a:solidFill>
            <a:prstDash val="solid"/>
            <a:miter lim="800000"/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rtlCol="0" anchor="t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 sz="1600" b="1">
                <a:latin typeface="+mn-lt"/>
              </a:rPr>
              <a:t>Opmerking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600">
                <a:latin typeface="+mn-lt"/>
              </a:rPr>
              <a:t>Voor de presentatie word je deels als groep beoordeeld (op de inhoud) en deels individueel (op presentatievaardigheden en professionele houding). Zie beoordelingsformulier voor details. 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664281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D6B76E8-674D-4A57-8CF3-82568554E1C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88C34CF-364C-45DE-8792-AA3777D9AF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EA153FC-73E2-4187-9DE8-70D53FC2D8A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1062</Words>
  <Application>Microsoft Office PowerPoint</Application>
  <PresentationFormat>Breedbeeld</PresentationFormat>
  <Paragraphs>120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IBS De leefbare stad – periode 1 specialisatie Stad en wijk</vt:lpstr>
      <vt:lpstr>IBS De leefbare stad specialisatie Stad en wijk</vt:lpstr>
      <vt:lpstr>IBS De leefbare stad specialisatie Stad en wijk</vt:lpstr>
      <vt:lpstr>IBS De leefbare stad specialisatie Stad en wijk</vt:lpstr>
      <vt:lpstr>IBS De leefbare stad – periode 1 specialisatie Stad en wijk</vt:lpstr>
      <vt:lpstr>Voorwaarde voor beoordeling beleidsadvies</vt:lpstr>
      <vt:lpstr>IBS De leefbare stad specialisatie Stad en wijk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Marieke Drabbe</cp:lastModifiedBy>
  <cp:revision>1</cp:revision>
  <dcterms:created xsi:type="dcterms:W3CDTF">2017-02-03T11:29:36Z</dcterms:created>
  <dcterms:modified xsi:type="dcterms:W3CDTF">2020-07-10T14:18:38Z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